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8"/>
  </p:notesMasterIdLst>
  <p:sldIdLst>
    <p:sldId id="281" r:id="rId2"/>
    <p:sldId id="256" r:id="rId3"/>
    <p:sldId id="264" r:id="rId4"/>
    <p:sldId id="257" r:id="rId5"/>
    <p:sldId id="262" r:id="rId6"/>
    <p:sldId id="258" r:id="rId7"/>
    <p:sldId id="263" r:id="rId8"/>
    <p:sldId id="259" r:id="rId9"/>
    <p:sldId id="261" r:id="rId10"/>
    <p:sldId id="260" r:id="rId11"/>
    <p:sldId id="265" r:id="rId12"/>
    <p:sldId id="266" r:id="rId13"/>
    <p:sldId id="270" r:id="rId14"/>
    <p:sldId id="276" r:id="rId15"/>
    <p:sldId id="277" r:id="rId16"/>
    <p:sldId id="278" r:id="rId17"/>
    <p:sldId id="279" r:id="rId18"/>
    <p:sldId id="273" r:id="rId19"/>
    <p:sldId id="275" r:id="rId20"/>
    <p:sldId id="274" r:id="rId21"/>
    <p:sldId id="272" r:id="rId22"/>
    <p:sldId id="267" r:id="rId23"/>
    <p:sldId id="269" r:id="rId24"/>
    <p:sldId id="268" r:id="rId25"/>
    <p:sldId id="282" r:id="rId26"/>
    <p:sldId id="280" r:id="rId27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32" autoAdjust="0"/>
    <p:restoredTop sz="94660"/>
  </p:normalViewPr>
  <p:slideViewPr>
    <p:cSldViewPr>
      <p:cViewPr varScale="1">
        <p:scale>
          <a:sx n="37" d="100"/>
          <a:sy n="37" d="100"/>
        </p:scale>
        <p:origin x="-84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EBF1E6-C67F-4642-9C07-3D13CB3502AB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7E4708-8012-4077-9678-2CCBA5B36EE1}" type="slidenum">
              <a:rPr lang="uk-UA" smtClean="0"/>
              <a:pPr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uk-UA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2BFC65-3CBB-4781-B646-794D90987893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17" name="Пі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uk-UA" smtClean="0"/>
              <a:t>Зразок підзаголовка</a:t>
            </a:r>
            <a:endParaRPr kumimoji="0" lang="en-US"/>
          </a:p>
        </p:txBody>
      </p:sp>
      <p:sp>
        <p:nvSpPr>
          <p:cNvPr id="30" name="Місце для дати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19" name="Місце для нижнього колонтитула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7" name="Місце для номера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вмісту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uk-UA" smtClean="0"/>
              <a:t>Зразок тексту</a:t>
            </a:r>
          </a:p>
          <a:p>
            <a:pPr lvl="1" eaLnBrk="1" latinLnBrk="0" hangingPunct="1"/>
            <a:r>
              <a:rPr lang="uk-UA" smtClean="0"/>
              <a:t>Другий рівень</a:t>
            </a:r>
          </a:p>
          <a:p>
            <a:pPr lvl="2" eaLnBrk="1" latinLnBrk="0" hangingPunct="1"/>
            <a:r>
              <a:rPr lang="uk-UA" smtClean="0"/>
              <a:t>Третій рівень</a:t>
            </a:r>
          </a:p>
          <a:p>
            <a:pPr lvl="3" eaLnBrk="1" latinLnBrk="0" hangingPunct="1"/>
            <a:r>
              <a:rPr lang="uk-UA" smtClean="0"/>
              <a:t>Четвертий рівень</a:t>
            </a:r>
          </a:p>
          <a:p>
            <a:pPr lvl="4" eaLnBrk="1" latinLnBrk="0" hangingPunct="1"/>
            <a:r>
              <a:rPr lang="uk-UA" smtClean="0"/>
              <a:t>П'ятий рівень</a:t>
            </a:r>
            <a:endParaRPr kumimoji="0" lang="en-US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кутник з одним вирізаним округленим кут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кутний трикут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uk-UA" smtClean="0"/>
              <a:t>Клацніть піктограму, щоб додати зображення</a:t>
            </a:r>
            <a:endParaRPr kumimoji="0" lang="en-US" dirty="0"/>
          </a:p>
        </p:txBody>
      </p:sp>
      <p:sp>
        <p:nvSpPr>
          <p:cNvPr id="10" name="Поліліні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іліні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іліні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іліні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Місце для заголовка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uk-UA" smtClean="0"/>
              <a:t>Зразок заголовка</a:t>
            </a:r>
            <a:endParaRPr kumimoji="0" lang="en-US"/>
          </a:p>
        </p:txBody>
      </p:sp>
      <p:sp>
        <p:nvSpPr>
          <p:cNvPr id="30" name="Місце для тексту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uk-UA" smtClean="0"/>
              <a:t>Зразок тексту</a:t>
            </a:r>
          </a:p>
          <a:p>
            <a:pPr lvl="1" eaLnBrk="1" latinLnBrk="0" hangingPunct="1"/>
            <a:r>
              <a:rPr kumimoji="0" lang="uk-UA" smtClean="0"/>
              <a:t>Другий рівень</a:t>
            </a:r>
          </a:p>
          <a:p>
            <a:pPr lvl="2" eaLnBrk="1" latinLnBrk="0" hangingPunct="1"/>
            <a:r>
              <a:rPr kumimoji="0" lang="uk-UA" smtClean="0"/>
              <a:t>Третій рівень</a:t>
            </a:r>
          </a:p>
          <a:p>
            <a:pPr lvl="3" eaLnBrk="1" latinLnBrk="0" hangingPunct="1"/>
            <a:r>
              <a:rPr kumimoji="0" lang="uk-UA" smtClean="0"/>
              <a:t>Четвертий рівень</a:t>
            </a:r>
          </a:p>
          <a:p>
            <a:pPr lvl="4" eaLnBrk="1" latinLnBrk="0" hangingPunct="1"/>
            <a:r>
              <a:rPr kumimoji="0" lang="uk-UA" smtClean="0"/>
              <a:t>П'ятий рівень</a:t>
            </a:r>
            <a:endParaRPr kumimoji="0" lang="en-US"/>
          </a:p>
        </p:txBody>
      </p:sp>
      <p:sp>
        <p:nvSpPr>
          <p:cNvPr id="10" name="Місце для дати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93959E6-847B-4937-8C3D-49CDB5BA4EF3}" type="datetimeFigureOut">
              <a:rPr lang="uk-UA" smtClean="0"/>
              <a:pPr/>
              <a:t>16.09.2013</a:t>
            </a:fld>
            <a:endParaRPr lang="uk-UA"/>
          </a:p>
        </p:txBody>
      </p:sp>
      <p:sp>
        <p:nvSpPr>
          <p:cNvPr id="22" name="Місце для нижнього колонтитула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18" name="Місце для номера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9BD255C-740D-4BFE-A60D-37750E3706AB}" type="slidenum">
              <a:rPr lang="uk-UA" smtClean="0"/>
              <a:pPr/>
              <a:t>‹№›</a:t>
            </a:fld>
            <a:endParaRPr lang="uk-UA"/>
          </a:p>
        </p:txBody>
      </p:sp>
      <p:grpSp>
        <p:nvGrpSpPr>
          <p:cNvPr id="2" name="Групувати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іліні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іліні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кутник 1"/>
          <p:cNvSpPr/>
          <p:nvPr/>
        </p:nvSpPr>
        <p:spPr>
          <a:xfrm>
            <a:off x="571472" y="857232"/>
            <a:ext cx="8072494" cy="157163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Inflate">
              <a:avLst/>
            </a:prstTxWarp>
            <a:spAutoFit/>
          </a:bodyPr>
          <a:lstStyle/>
          <a:p>
            <a:pPr algn="ctr"/>
            <a:r>
              <a:rPr lang="uk-UA" sz="4400" b="1" cap="all" dirty="0" err="1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ЗаВДАННЯ</a:t>
            </a:r>
            <a:r>
              <a:rPr lang="uk-UA" sz="4400" b="1" cap="all" dirty="0" smtClean="0">
                <a:ln w="9000" cmpd="sng">
                  <a:solidFill>
                    <a:srgbClr val="7030A0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Регулювальника </a:t>
            </a:r>
          </a:p>
          <a:p>
            <a:pPr algn="ctr"/>
            <a:endParaRPr lang="uk-UA" sz="5400" b="1" cap="all" dirty="0">
              <a:ln w="9000" cmpd="sng">
                <a:solidFill>
                  <a:srgbClr val="7030A0"/>
                </a:solidFill>
                <a:prstDash val="solid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Рисунок 2" descr="L:\Новая папка\polozheno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2143116"/>
            <a:ext cx="3571900" cy="44291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4">
                <a:lumMod val="60000"/>
                <a:lumOff val="4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28596" y="785794"/>
            <a:ext cx="8229600" cy="452596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Не говорить, а мовчить,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Тихо нищечком висить.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При дорозі на стовпі,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А розкаже все тобі.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Де спинитись, де звернути,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Де поїсти, де здрімнути</a:t>
            </a:r>
            <a:br>
              <a:rPr lang="uk-UA" sz="3600" b="1" dirty="0" smtClean="0">
                <a:solidFill>
                  <a:srgbClr val="FF0000"/>
                </a:solidFill>
              </a:rPr>
            </a:br>
            <a:r>
              <a:rPr lang="uk-UA" sz="3600" b="1" dirty="0" smtClean="0">
                <a:solidFill>
                  <a:srgbClr val="FF0000"/>
                </a:solidFill>
              </a:rPr>
              <a:t>Хто ж оце такий мастак?</a:t>
            </a:r>
            <a:endParaRPr lang="uk-UA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305800" cy="1143000"/>
          </a:xfrm>
          <a:solidFill>
            <a:srgbClr val="FFFF00"/>
          </a:solidFill>
        </p:spPr>
        <p:txBody>
          <a:bodyPr/>
          <a:lstStyle/>
          <a:p>
            <a:pPr algn="ctr"/>
            <a:r>
              <a:rPr lang="uk-UA" smtClean="0"/>
              <a:t> </a:t>
            </a:r>
            <a:r>
              <a:rPr lang="uk-UA" sz="7200" b="1" smtClean="0">
                <a:solidFill>
                  <a:srgbClr val="FF0000"/>
                </a:solidFill>
              </a:rPr>
              <a:t>ДОРОЖНІЙ </a:t>
            </a:r>
            <a:r>
              <a:rPr lang="uk-UA" sz="7200" b="1" dirty="0" smtClean="0">
                <a:solidFill>
                  <a:srgbClr val="FF0000"/>
                </a:solidFill>
              </a:rPr>
              <a:t>ЗНАК</a:t>
            </a:r>
            <a:endParaRPr lang="uk-UA" sz="7200" b="1" dirty="0">
              <a:solidFill>
                <a:srgbClr val="FF0000"/>
              </a:solidFill>
            </a:endParaRPr>
          </a:p>
        </p:txBody>
      </p:sp>
      <p:pic>
        <p:nvPicPr>
          <p:cNvPr id="3" name="Содержимое 3" descr="0000012b441c68dd0e038ca3007f000000000001.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285852" y="2000240"/>
            <a:ext cx="6715125" cy="4576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tx2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0010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uk-UA" sz="6000" b="1" dirty="0" smtClean="0">
                <a:solidFill>
                  <a:srgbClr val="00B050"/>
                </a:solidFill>
              </a:rPr>
              <a:t>Назвіть учасників </a:t>
            </a:r>
            <a:br>
              <a:rPr lang="uk-UA" sz="6000" b="1" dirty="0" smtClean="0">
                <a:solidFill>
                  <a:srgbClr val="00B050"/>
                </a:solidFill>
              </a:rPr>
            </a:br>
            <a:r>
              <a:rPr lang="uk-UA" sz="6000" b="1" dirty="0" smtClean="0">
                <a:solidFill>
                  <a:srgbClr val="00B050"/>
                </a:solidFill>
              </a:rPr>
              <a:t>дорожнього руху</a:t>
            </a:r>
            <a:endParaRPr lang="uk-UA" sz="6000" b="1" dirty="0">
              <a:solidFill>
                <a:srgbClr val="00B050"/>
              </a:solidFill>
            </a:endParaRPr>
          </a:p>
        </p:txBody>
      </p:sp>
      <p:pic>
        <p:nvPicPr>
          <p:cNvPr id="3" name="Содержимое 3" descr="%D0%BF%D0%B5%D1%88%D0%B5%D1%85%D0%BE%D0%B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643042" y="2214554"/>
            <a:ext cx="6357958" cy="4500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85750"/>
            <a:ext cx="7497763" cy="12969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3600" b="1" u="sng" dirty="0" smtClean="0">
                <a:solidFill>
                  <a:srgbClr val="FF0000"/>
                </a:solidFill>
              </a:rPr>
              <a:t>Пішохід</a:t>
            </a:r>
            <a:r>
              <a:rPr lang="uk-UA" sz="3600" b="1" dirty="0" smtClean="0">
                <a:solidFill>
                  <a:schemeClr val="tx2">
                    <a:satMod val="130000"/>
                  </a:schemeClr>
                </a:solidFill>
              </a:rPr>
              <a:t> – бере участь у дорожньому русі поза транспортним засобом</a:t>
            </a:r>
            <a:endParaRPr lang="ru-RU" sz="3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" name="Содержимое 3" descr="skazki-003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14348" y="1571612"/>
            <a:ext cx="7786742" cy="5072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pPr algn="ctr"/>
            <a: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Для пішоходів існують </a:t>
            </a:r>
            <a:br>
              <a:rPr lang="uk-UA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uk-UA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переходи</a:t>
            </a:r>
            <a:endParaRPr lang="uk-UA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skazki-0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57313" y="1363663"/>
            <a:ext cx="7045325" cy="5494337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857224" y="285728"/>
            <a:ext cx="7505700" cy="1143000"/>
          </a:xfrm>
          <a:prstGeom prst="rect">
            <a:avLst/>
          </a:prstGeom>
          <a:solidFill>
            <a:srgbClr val="FFFF00"/>
          </a:solidFill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Зебра</a:t>
            </a:r>
            <a:r>
              <a:rPr kumimoji="0" lang="uk-UA" sz="8000" b="1" i="0" u="none" strike="noStrike" kern="1200" normalizeH="0" baseline="0" noProof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8000" b="1" i="0" u="none" strike="noStrike" kern="1200" normalizeH="0" baseline="0" noProof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Содержимое 3" descr="pravila_dorozh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643050"/>
            <a:ext cx="7256462" cy="508000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993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Пішохідні переходи</a:t>
            </a:r>
            <a: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br>
              <a:rPr lang="uk-UA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uk-UA" b="1" dirty="0" smtClean="0">
                <a:solidFill>
                  <a:srgbClr val="FF0000"/>
                </a:solidFill>
              </a:rPr>
              <a:t>Надземні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Содержимое 3" descr="3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28662" y="1571612"/>
            <a:ext cx="7572428" cy="5072063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10" y="357166"/>
            <a:ext cx="7499350" cy="1143000"/>
          </a:xfrm>
          <a:prstGeom prst="rect">
            <a:avLst/>
          </a:prstGeom>
          <a:noFill/>
        </p:spPr>
        <p:txBody>
          <a:bodyPr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kumimoji="0" lang="uk-UA" sz="4400" b="1" i="0" u="sng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br>
              <a:rPr kumimoji="0" lang="uk-UA" sz="4400" b="1" i="0" u="sng" strike="noStrike" kern="1200" normalizeH="0" baseline="0" noProof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lang="uk-UA" sz="44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Пішохідні переходи</a:t>
            </a:r>
            <a:r>
              <a:rPr lang="uk-UA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br>
              <a:rPr lang="uk-UA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uk-UA" sz="4500" b="1" dirty="0" smtClean="0">
                <a:solidFill>
                  <a:srgbClr val="FF0000"/>
                </a:solidFill>
                <a:latin typeface="+mj-lt"/>
              </a:rPr>
              <a:t>Підземні</a:t>
            </a:r>
            <a:endParaRPr kumimoji="0" lang="ru-RU" sz="4500" b="1" i="0" u="none" strike="noStrike" kern="120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Содержимое 3" descr="ABCD000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6127750" cy="4538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ABCD0007.JPG"/>
          <p:cNvPicPr>
            <a:picLocks noChangeAspect="1"/>
          </p:cNvPicPr>
          <p:nvPr/>
        </p:nvPicPr>
        <p:blipFill>
          <a:blip r:embed="rId3" cstate="print"/>
          <a:srcRect l="3020" t="4596" r="1147" b="25610"/>
          <a:stretch>
            <a:fillRect/>
          </a:stretch>
        </p:blipFill>
        <p:spPr bwMode="auto">
          <a:xfrm>
            <a:off x="6572264" y="1643050"/>
            <a:ext cx="2428860" cy="2489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7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Пасажири </a:t>
            </a:r>
            <a:endParaRPr lang="ru-RU" sz="7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Содержимое 3" descr="a087be5ec6_1727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52" y="1785926"/>
            <a:ext cx="7089775" cy="485778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  <a:noFill/>
        </p:spPr>
        <p:txBody>
          <a:bodyPr>
            <a:normAutofit/>
          </a:bodyPr>
          <a:lstStyle/>
          <a:p>
            <a:r>
              <a:rPr lang="uk-UA" sz="3600" b="1" u="sng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Водій</a:t>
            </a:r>
            <a:r>
              <a:rPr lang="uk-UA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– </a:t>
            </a:r>
            <a:r>
              <a:rPr lang="uk-UA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бере участь в дорожньому русі при керуванні транспортом </a:t>
            </a:r>
            <a:endParaRPr lang="uk-UA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050" name="Picture 2" descr="L:\Новая папка\330026694634_1307198406_zh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00174"/>
            <a:ext cx="8501122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78632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uk-UA" sz="3200" dirty="0" smtClean="0"/>
              <a:t>                </a:t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/>
            </a:r>
            <a:br>
              <a:rPr lang="uk-UA" sz="3200" dirty="0" smtClean="0"/>
            </a:br>
            <a:r>
              <a:rPr lang="uk-UA" sz="3200" dirty="0" smtClean="0"/>
              <a:t>                  </a:t>
            </a:r>
            <a:r>
              <a:rPr lang="uk-UA" sz="7200" u="sng" dirty="0" smtClean="0">
                <a:solidFill>
                  <a:srgbClr val="FF0000"/>
                </a:solidFill>
              </a:rPr>
              <a:t>ВІДГАДАЙ</a:t>
            </a:r>
            <a:r>
              <a:rPr lang="uk-UA" sz="3200" u="sng" dirty="0" smtClean="0"/>
              <a:t/>
            </a:r>
            <a:br>
              <a:rPr lang="uk-UA" sz="3200" u="sng" dirty="0" smtClean="0"/>
            </a:br>
            <a:r>
              <a:rPr lang="uk-UA" sz="3600" b="1" dirty="0" smtClean="0">
                <a:solidFill>
                  <a:srgbClr val="7030A0"/>
                </a:solidFill>
              </a:rPr>
              <a:t>Не загадка, а морока.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Не </a:t>
            </a:r>
            <a:r>
              <a:rPr lang="uk-UA" sz="3600" b="1" dirty="0" err="1" smtClean="0">
                <a:solidFill>
                  <a:srgbClr val="7030A0"/>
                </a:solidFill>
              </a:rPr>
              <a:t>дракончик</a:t>
            </a:r>
            <a:r>
              <a:rPr lang="uk-UA" sz="3600" b="1" dirty="0" smtClean="0">
                <a:solidFill>
                  <a:srgbClr val="7030A0"/>
                </a:solidFill>
              </a:rPr>
              <a:t> він, не джин,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Має він три гарних ока,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Але дивиться одним.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Транспортом він регулює,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Як справжнісінький актор.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Всім свої права диктує,</a:t>
            </a:r>
            <a:br>
              <a:rPr lang="uk-UA" sz="3600" b="1" dirty="0" smtClean="0">
                <a:solidFill>
                  <a:srgbClr val="7030A0"/>
                </a:solidFill>
              </a:rPr>
            </a:br>
            <a:r>
              <a:rPr lang="uk-UA" sz="3600" b="1" dirty="0" smtClean="0">
                <a:solidFill>
                  <a:srgbClr val="7030A0"/>
                </a:solidFill>
              </a:rPr>
              <a:t>А зоветься…</a:t>
            </a:r>
            <a:endParaRPr lang="uk-UA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3058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uk-UA" sz="7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ВЕЛОСИПЕДИСТИ</a:t>
            </a:r>
            <a:endParaRPr lang="uk-UA" sz="7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3" descr="L:\Новая папка\330072b37c77e1b14828a67f7974c58aa071db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14488"/>
            <a:ext cx="7786710" cy="4857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15286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7200" b="1" i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Мотоциклісти</a:t>
            </a:r>
            <a:r>
              <a:rPr lang="uk-UA" sz="72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ru-RU" sz="7200" b="1" u="sng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ABCD000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00166" y="1428736"/>
            <a:ext cx="6956425" cy="5218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28612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uk-UA" dirty="0" smtClean="0"/>
              <a:t> </a:t>
            </a:r>
            <a:r>
              <a:rPr lang="uk-UA" sz="8000" b="1" dirty="0" smtClean="0">
                <a:solidFill>
                  <a:srgbClr val="FF0000"/>
                </a:solidFill>
              </a:rPr>
              <a:t>Хто з дітей порушує правила дорожнього руху?</a:t>
            </a:r>
            <a:endParaRPr lang="uk-UA" sz="8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4e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u"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Новая папка\09124d737aec652865d1b9bc8dbfff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8786874" cy="657229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285860"/>
            <a:ext cx="8258204" cy="3786214"/>
          </a:xfrm>
        </p:spPr>
        <p:txBody>
          <a:bodyPr>
            <a:norm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38100"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Щоб не трапилось біди </a:t>
            </a:r>
            <a:r>
              <a:rPr lang="uk-UA" sz="5400" b="1" dirty="0" smtClean="0">
                <a:ln/>
                <a:solidFill>
                  <a:srgbClr val="FFFF00"/>
                </a:solidFill>
              </a:rPr>
              <a:t>– </a:t>
            </a:r>
            <a:r>
              <a:rPr lang="uk-UA" sz="5400" b="1" dirty="0" smtClean="0">
                <a:ln w="381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правил дорожніх </a:t>
            </a:r>
            <a:r>
              <a:rPr lang="uk-UA" sz="5400" b="1" dirty="0" smtClean="0">
                <a:ln w="28575">
                  <a:solidFill>
                    <a:srgbClr val="00B050"/>
                  </a:solidFill>
                </a:ln>
                <a:solidFill>
                  <a:srgbClr val="FFFF00"/>
                </a:solidFill>
              </a:rPr>
              <a:t>дотримуйся </a:t>
            </a:r>
            <a:r>
              <a:rPr lang="uk-UA" sz="5400" b="1" dirty="0" smtClean="0">
                <a:ln w="28575">
                  <a:solidFill>
                    <a:srgbClr val="00B050"/>
                  </a:solidFill>
                </a:ln>
                <a:solidFill>
                  <a:schemeClr val="accent3"/>
                </a:solidFill>
              </a:rPr>
              <a:t> </a:t>
            </a:r>
            <a:r>
              <a:rPr lang="uk-UA" sz="5400" b="1" dirty="0" smtClean="0">
                <a:ln/>
                <a:solidFill>
                  <a:schemeClr val="accent3"/>
                </a:solidFill>
              </a:rPr>
              <a:t/>
            </a:r>
            <a:br>
              <a:rPr lang="uk-UA" sz="5400" b="1" dirty="0" smtClean="0">
                <a:ln/>
                <a:solidFill>
                  <a:schemeClr val="accent3"/>
                </a:solidFill>
              </a:rPr>
            </a:br>
            <a:r>
              <a:rPr lang="uk-UA" sz="5400" b="1" dirty="0" smtClean="0">
                <a:ln w="38100"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завжди!</a:t>
            </a:r>
            <a:endParaRPr lang="uk-UA" b="1" dirty="0">
              <a:ln w="38100"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дет.рисунки\62e70841c11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8501122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428604"/>
            <a:ext cx="5857916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Руху правила єдині,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Їх повинні поважати,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Знати їх усі повинні –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І дорослі, і малята.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Добрий друг наш – знак дорожній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Ставиться не так собі,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 подружиться з ним кожен,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Допоможе він тобі.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Щоб не трапилося всяке,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Шанувати треба знаки.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дорозі небезпечно,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Тож обачним </a:t>
            </a:r>
            <a:r>
              <a:rPr kumimoji="0" lang="uk-UA" sz="2400" b="1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буть</a:t>
            </a: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доречно.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Руху правила єдині,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Знати їх усі повинні.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Шануватимуть їх люди – 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Скрізь тоді порядок буде!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</a:endParaRPr>
          </a:p>
        </p:txBody>
      </p:sp>
      <p:pic>
        <p:nvPicPr>
          <p:cNvPr id="3" name="Содержимое 3" descr="1281019867.jpg"/>
          <p:cNvPicPr>
            <a:picLocks noGrp="1"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214290"/>
            <a:ext cx="2637633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ABCD0007.JPG"/>
          <p:cNvPicPr>
            <a:picLocks noChangeAspect="1"/>
          </p:cNvPicPr>
          <p:nvPr/>
        </p:nvPicPr>
        <p:blipFill>
          <a:blip r:embed="rId3" cstate="print"/>
          <a:srcRect l="3020" t="4596" r="1147" b="25610"/>
          <a:stretch>
            <a:fillRect/>
          </a:stretch>
        </p:blipFill>
        <p:spPr bwMode="auto">
          <a:xfrm>
            <a:off x="5214942" y="3786190"/>
            <a:ext cx="171451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Рабочий стол\Рисунок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72330" y="4929198"/>
            <a:ext cx="1714512" cy="17859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87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733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9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96" tmFilter="0, 0; 0.125,0.2665; 0.25,0.4; 0.375,0.465; 0.5,0.5;  0.625,0.535; 0.75,0.6; 0.875,0.7335; 1,1">
                                          <p:stCondLst>
                                            <p:cond delay="99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498" tmFilter="0, 0; 0.125,0.2665; 0.25,0.4; 0.375,0.465; 0.5,0.5;  0.625,0.535; 0.75,0.6; 0.875,0.7335; 1,1">
                                          <p:stCondLst>
                                            <p:cond delay="198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46" tmFilter="0, 0; 0.125,0.2665; 0.25,0.4; 0.375,0.465; 0.5,0.5;  0.625,0.535; 0.75,0.6; 0.875,0.7335; 1,1">
                                          <p:stCondLst>
                                            <p:cond delay="248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2" dur="39">
                                          <p:stCondLst>
                                            <p:cond delay="9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3" dur="249" decel="50000">
                                          <p:stCondLst>
                                            <p:cond delay="101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39">
                                          <p:stCondLst>
                                            <p:cond delay="19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5" dur="249" decel="50000">
                                          <p:stCondLst>
                                            <p:cond delay="200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39">
                                          <p:stCondLst>
                                            <p:cond delay="2463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7" dur="249" decel="50000">
                                          <p:stCondLst>
                                            <p:cond delay="250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39">
                                          <p:stCondLst>
                                            <p:cond delay="27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9" dur="249" decel="50000">
                                          <p:stCondLst>
                                            <p:cond delay="2751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02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uk-UA" sz="7200" b="1" dirty="0" smtClean="0">
                <a:solidFill>
                  <a:srgbClr val="00B0F0"/>
                </a:solidFill>
              </a:rPr>
              <a:t>СВІТЛОФОР</a:t>
            </a:r>
            <a:endParaRPr lang="uk-UA" sz="7200" b="1" dirty="0">
              <a:solidFill>
                <a:srgbClr val="00B0F0"/>
              </a:solidFill>
            </a:endParaRPr>
          </a:p>
        </p:txBody>
      </p:sp>
      <p:pic>
        <p:nvPicPr>
          <p:cNvPr id="4" name="Picture 2" descr="L:\аварія\images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214554"/>
            <a:ext cx="3714776" cy="42862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58" y="857232"/>
            <a:ext cx="8229600" cy="4525963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7030A0"/>
                </a:solidFill>
              </a:rPr>
              <a:t>Два колеса і дві педалі –</a:t>
            </a:r>
          </a:p>
          <a:p>
            <a:pPr>
              <a:buNone/>
            </a:pPr>
            <a:r>
              <a:rPr lang="uk-UA" sz="4000" b="1" dirty="0" smtClean="0">
                <a:solidFill>
                  <a:srgbClr val="7030A0"/>
                </a:solidFill>
              </a:rPr>
              <a:t>   Лечу вперед в безмежні далі.</a:t>
            </a:r>
            <a:br>
              <a:rPr lang="uk-UA" sz="4000" b="1" dirty="0" smtClean="0">
                <a:solidFill>
                  <a:srgbClr val="7030A0"/>
                </a:solidFill>
              </a:rPr>
            </a:br>
            <a:r>
              <a:rPr lang="uk-UA" sz="4000" b="1" dirty="0" smtClean="0">
                <a:solidFill>
                  <a:srgbClr val="7030A0"/>
                </a:solidFill>
              </a:rPr>
              <a:t>Та з рук кермо не випускаю,</a:t>
            </a:r>
            <a:br>
              <a:rPr lang="uk-UA" sz="4000" b="1" dirty="0" smtClean="0">
                <a:solidFill>
                  <a:srgbClr val="7030A0"/>
                </a:solidFill>
              </a:rPr>
            </a:br>
            <a:r>
              <a:rPr lang="uk-UA" sz="4000" b="1" dirty="0" smtClean="0">
                <a:solidFill>
                  <a:srgbClr val="7030A0"/>
                </a:solidFill>
              </a:rPr>
              <a:t>Бо правила дорожні знаю.</a:t>
            </a:r>
            <a:endParaRPr lang="uk-UA" sz="4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05800" cy="1143000"/>
          </a:xfrm>
          <a:solidFill>
            <a:srgbClr val="FFFF00"/>
          </a:solidFill>
        </p:spPr>
        <p:txBody>
          <a:bodyPr>
            <a:normAutofit/>
          </a:bodyPr>
          <a:lstStyle/>
          <a:p>
            <a:pPr algn="ctr"/>
            <a:r>
              <a:rPr lang="uk-UA" sz="7200" b="1" dirty="0" smtClean="0">
                <a:ln w="1905"/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55000" endA="300" endPos="45500" dir="5400000" sy="-100000" algn="bl" rotWithShape="0"/>
                </a:effectLst>
              </a:rPr>
              <a:t>ВЕЛОСИПЕД</a:t>
            </a:r>
            <a:endParaRPr lang="uk-UA" sz="7200" b="1" dirty="0">
              <a:ln w="1905"/>
              <a:solidFill>
                <a:schemeClr val="accent3">
                  <a:lumMod val="60000"/>
                  <a:lumOff val="4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4" name="Picture 2" descr="L:\аварія\img1[1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85926"/>
            <a:ext cx="6643687" cy="478631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158" y="928670"/>
            <a:ext cx="8229600" cy="452596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C00000"/>
                </a:solidFill>
              </a:rPr>
              <a:t>От такі в нас чудеса –</a:t>
            </a:r>
            <a:br>
              <a:rPr lang="uk-UA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Є чотири колеса.</a:t>
            </a:r>
            <a:br>
              <a:rPr lang="uk-UA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Хатка йде собі сміливо,</a:t>
            </a:r>
            <a:br>
              <a:rPr lang="uk-UA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Хочеш – вправо, хочеш – вліво.</a:t>
            </a:r>
            <a:br>
              <a:rPr lang="uk-UA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Хочеш – в ліс чи до ріки.</a:t>
            </a:r>
            <a:br>
              <a:rPr lang="uk-UA" sz="3600" b="1" dirty="0" smtClean="0">
                <a:solidFill>
                  <a:srgbClr val="C00000"/>
                </a:solidFill>
              </a:rPr>
            </a:br>
            <a:r>
              <a:rPr lang="uk-UA" sz="3600" b="1" dirty="0" smtClean="0">
                <a:solidFill>
                  <a:srgbClr val="C00000"/>
                </a:solidFill>
              </a:rPr>
              <a:t>Що за хатка, дітлахи?</a:t>
            </a:r>
            <a:endParaRPr lang="uk-UA" sz="3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extrusionH="57150" prstMaterial="flat">
              <a:bevelT w="38100" h="38100"/>
              <a:contourClr>
                <a:schemeClr val="tx2"/>
              </a:contourClr>
            </a:sp3d>
          </a:bodyPr>
          <a:lstStyle/>
          <a:p>
            <a:pPr algn="ctr"/>
            <a:r>
              <a:rPr lang="uk-UA" sz="7200" b="1" dirty="0" smtClean="0">
                <a:ln w="31550" cmpd="sng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АВТОМОБІЛЬ</a:t>
            </a:r>
            <a:endParaRPr lang="uk-UA" sz="7200" b="1" dirty="0">
              <a:ln w="31550" cmpd="sng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1506" name="Picture 2" descr="Обновленный &quot;ё-кроссовер&quot;. Иллюстрация &quot;ё-АВТ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348880"/>
            <a:ext cx="6408712" cy="424847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00034" y="928670"/>
            <a:ext cx="8229600" cy="4525963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92D050"/>
                </a:solidFill>
              </a:rPr>
              <a:t>Наче пташка, він летить,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Але всім на лихо,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Він реве, тріщить, кричить,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Бо не може тихо.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Є два колеса у нього,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Сила й швидкість також є,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Швидко мчить він по дорогах,</a:t>
            </a:r>
            <a:br>
              <a:rPr lang="uk-UA" sz="3600" b="1" dirty="0" smtClean="0">
                <a:solidFill>
                  <a:srgbClr val="92D050"/>
                </a:solidFill>
              </a:rPr>
            </a:br>
            <a:r>
              <a:rPr lang="uk-UA" sz="3600" b="1" dirty="0" smtClean="0">
                <a:solidFill>
                  <a:srgbClr val="92D050"/>
                </a:solidFill>
              </a:rPr>
              <a:t>Має ім’ячко своє.</a:t>
            </a:r>
            <a:endParaRPr lang="uk-UA" sz="3600" b="1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solidFill>
            <a:srgbClr val="FFFF00"/>
          </a:solidFill>
        </p:spPr>
        <p:txBody>
          <a:bodyPr>
            <a:scene3d>
              <a:camera prst="obliqueTopRigh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uk-UA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МОТОЦИКЛ</a:t>
            </a:r>
            <a:endParaRPr lang="uk-UA" sz="7200" dirty="0"/>
          </a:p>
        </p:txBody>
      </p:sp>
      <p:pic>
        <p:nvPicPr>
          <p:cNvPr id="4" name="Picture 2" descr="L:\аварія\motorcycle-picture-color[1].pn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85925"/>
            <a:ext cx="7572375" cy="492922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ік">
  <a:themeElements>
    <a:clrScheme name="Поті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і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і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140</TotalTime>
  <Words>167</Words>
  <Application>Microsoft Office PowerPoint</Application>
  <PresentationFormat>Екран (4:3)</PresentationFormat>
  <Paragraphs>41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7" baseType="lpstr">
      <vt:lpstr>Потік</vt:lpstr>
      <vt:lpstr>Слайд 1</vt:lpstr>
      <vt:lpstr>                                                     ВІДГАДАЙ Не загадка, а морока. Не дракончик він, не джин, Має він три гарних ока, Але дивиться одним. Транспортом він регулює, Як справжнісінький актор. Всім свої права диктує, А зоветься…</vt:lpstr>
      <vt:lpstr>СВІТЛОФОР</vt:lpstr>
      <vt:lpstr>Слайд 4</vt:lpstr>
      <vt:lpstr>ВЕЛОСИПЕД</vt:lpstr>
      <vt:lpstr>Слайд 6</vt:lpstr>
      <vt:lpstr>АВТОМОБІЛЬ</vt:lpstr>
      <vt:lpstr>Слайд 8</vt:lpstr>
      <vt:lpstr>МОТОЦИКЛ</vt:lpstr>
      <vt:lpstr>Слайд 10</vt:lpstr>
      <vt:lpstr> ДОРОЖНІЙ ЗНАК</vt:lpstr>
      <vt:lpstr>Назвіть учасників  дорожнього руху</vt:lpstr>
      <vt:lpstr>Пішохід – бере участь у дорожньому русі поза транспортним засобом</vt:lpstr>
      <vt:lpstr>Для пішоходів існують  переходи</vt:lpstr>
      <vt:lpstr>Слайд 15</vt:lpstr>
      <vt:lpstr>Пішохідні переходи  Надземні </vt:lpstr>
      <vt:lpstr>Слайд 17</vt:lpstr>
      <vt:lpstr>Пасажири </vt:lpstr>
      <vt:lpstr>Водій – бере участь в дорожньому русі при керуванні транспортом </vt:lpstr>
      <vt:lpstr>ВЕЛОСИПЕДИСТИ</vt:lpstr>
      <vt:lpstr>Мотоциклісти </vt:lpstr>
      <vt:lpstr> Хто з дітей порушує правила дорожнього руху?</vt:lpstr>
      <vt:lpstr>Слайд 23</vt:lpstr>
      <vt:lpstr>Щоб не трапилось біди – правил дорожніх дотримуйся   завжди!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          Не загадка, а морока.                 Не дракончик він, не джин,                 Має він три гарних ока,                 Але дивиться одним. Транспортом він регулює, Як справжнісінький актор. Всім свої права диктує, А зоветься…</dc:title>
  <cp:lastModifiedBy>user</cp:lastModifiedBy>
  <cp:revision>27</cp:revision>
  <dcterms:modified xsi:type="dcterms:W3CDTF">2013-09-16T10:18:04Z</dcterms:modified>
</cp:coreProperties>
</file>